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3" r:id="rId5"/>
    <p:sldId id="257" r:id="rId6"/>
    <p:sldId id="264" r:id="rId7"/>
    <p:sldId id="265" r:id="rId8"/>
    <p:sldId id="266" r:id="rId9"/>
    <p:sldId id="262" r:id="rId10"/>
    <p:sldId id="267" r:id="rId11"/>
    <p:sldId id="269" r:id="rId12"/>
    <p:sldId id="268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676"/>
    <p:restoredTop sz="95213"/>
  </p:normalViewPr>
  <p:slideViewPr>
    <p:cSldViewPr snapToGrid="0" snapToObjects="1">
      <p:cViewPr varScale="1">
        <p:scale>
          <a:sx n="63" d="100"/>
          <a:sy n="63" d="100"/>
        </p:scale>
        <p:origin x="200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57873-344D-0147-8FB1-E2406CEF3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D1F751-5ABD-484C-8E47-F3102C489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EBD6F-2698-C442-A6E1-51C17644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AA7D6-CC37-D24D-87AA-4D02D53E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02F22-4853-C845-ABB8-DF05E7D73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10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6F64-7C17-F044-813D-B7AA2200D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54074-30B9-7948-9C0E-272D6CF37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65A91-B750-214C-8A22-30EA4D9DD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E50C6-62C0-B04B-AD77-F44E8040C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42A4B-E5F0-4347-8F4F-02AF85FE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37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610997-5A23-0F43-A10E-CC75D61D4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781BE-F97E-FC47-9065-4723CF15E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3B857-EB36-9C44-9D1A-4CEDA5B9C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A803C-EA82-1146-88E8-620362DB3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3CBBB-04C0-6D4A-9C30-611F0927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6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7F1D5-1EF2-C843-96EA-FD74AB78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A4F45-FD30-7C49-9358-E0BA20C89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17CC2-6AEC-7D46-BCF8-1E7C58D7B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64F0-6E05-B843-AB10-D4B8D848F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ADF9D-B56B-C342-B765-9DD6CC4FB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8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A5064-062F-5F45-BE41-9D1F0CD0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C5AF5-5AE4-AD48-B458-D73379223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5E421-435D-5247-8082-EFD694878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FC9C1-E2D4-5942-9A79-79858A597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E7940-AA92-A041-9DFC-6D73CD0D0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48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12B17-6F8F-0246-9D49-8638FBB4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5A89F-6E02-C243-92CF-D88CDC4713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0B75-E3C5-8848-AD56-67A136340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05845-8689-AF49-834A-1D5A8D250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5D479-4A34-A242-ABA9-5E3574AE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A120B-418B-1043-B9D4-0AA68D3B6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1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F2EBB-66D2-F945-B6F5-F7896F440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FF69F-99FE-5C4C-B592-2D5010BEF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285D6-49B9-4640-A081-3D004CB18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3D3D90-FA09-E148-B3E0-293651146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CB769F-01F3-154E-AC3B-F8D64FB0CF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D6450C-18A4-0F4A-A771-460CB707F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5DE049-1234-9342-9771-FB31B2E31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F94BF-3D2A-314B-87D8-8E85894B9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09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320BE-55C8-0C42-A4AB-D7BA879B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58073B-756F-8044-8B93-81EA5B065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F4A8F-9C02-9145-8BA2-B0662246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2140A5-87D8-CD4E-B19A-6665100EA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44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7E9A8E-A186-ED41-A414-ABC047035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4F788B-E14B-EB4D-81A3-B69140C97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9BCBC-D3DA-3547-BEC7-FCF3EDC7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14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EF292-D019-0846-8712-6F571C4C2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7B49B-474A-F74B-8EAC-CE86F0054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A4EDBB-30D4-194F-BE28-8B2E897B0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8A14-80B5-114D-B038-7BB46EF2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B394A-D5E0-E048-86CD-0ACC0B2B8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A782A-2038-FC41-81BB-F1F9F7C0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7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717C7-6F6D-E146-8E47-BE32717E9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0F2AF-5D13-3F44-82AC-AFC8AA721F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ACE87-EBD3-CE4A-84F6-AC42E7ED1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987BA-B5F4-0342-99CB-D4B39F108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62FC7-D501-4843-9308-BEBA6DE2F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44EC3-129F-9341-B70D-A21C98251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5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2EB985-8E46-2D4D-AB2E-337F53BCC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30033-047F-3C45-B93B-20862594D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66796-DF6C-1641-9711-E14DFA796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9347A-DDB5-D24A-9185-AD4C522EA168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85240-6C04-5A4E-B3D1-D506BADE7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3FE0A-FC8A-3D46-B0F9-B4B19DE027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810D2-3519-914F-BCC8-2522BB2FC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0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9074B-A7B9-C448-99C1-33717EB456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b="1" dirty="0"/>
              <a:t>Ames</a:t>
            </a:r>
            <a:br>
              <a:rPr lang="en-US" dirty="0"/>
            </a:br>
            <a:r>
              <a:rPr lang="en-US" sz="4000" dirty="0"/>
              <a:t>Iowa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34A18-8922-CB4D-B308-DDD5B2563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6559"/>
            <a:ext cx="9144000" cy="1509077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For: Mary and Ira Sloan</a:t>
            </a:r>
          </a:p>
          <a:p>
            <a:pPr algn="l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By: Julie Vovchenko</a:t>
            </a:r>
          </a:p>
        </p:txBody>
      </p:sp>
    </p:spTree>
    <p:extLst>
      <p:ext uri="{BB962C8B-B14F-4D97-AF65-F5344CB8AC3E}">
        <p14:creationId xmlns:p14="http://schemas.microsoft.com/office/powerpoint/2010/main" val="1857070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FD4347-3D54-934F-9940-9B1AD6289420}"/>
              </a:ext>
            </a:extLst>
          </p:cNvPr>
          <p:cNvSpPr txBox="1"/>
          <p:nvPr/>
        </p:nvSpPr>
        <p:spPr>
          <a:xfrm>
            <a:off x="304806" y="796608"/>
            <a:ext cx="5673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NUMERIC </a:t>
            </a:r>
          </a:p>
          <a:p>
            <a:pPr algn="ctr"/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variable columns </a:t>
            </a:r>
          </a:p>
          <a:p>
            <a:pPr algn="ctr"/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|Correlation to Sale Price| &gt; 0.3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11CB61-2A76-2444-8A68-DB83488BB091}"/>
              </a:ext>
            </a:extLst>
          </p:cNvPr>
          <p:cNvSpPr txBox="1"/>
          <p:nvPr/>
        </p:nvSpPr>
        <p:spPr>
          <a:xfrm>
            <a:off x="761580" y="3818072"/>
            <a:ext cx="4526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INTERACTIONS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280AF-608B-9D4A-B6B4-3C7C8F8938A6}"/>
              </a:ext>
            </a:extLst>
          </p:cNvPr>
          <p:cNvSpPr txBox="1"/>
          <p:nvPr/>
        </p:nvSpPr>
        <p:spPr>
          <a:xfrm>
            <a:off x="5887720" y="796608"/>
            <a:ext cx="45262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OBJECT </a:t>
            </a:r>
          </a:p>
          <a:p>
            <a:pPr algn="ctr"/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variable columns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89AF94-030F-164C-A87A-BA81A6960360}"/>
              </a:ext>
            </a:extLst>
          </p:cNvPr>
          <p:cNvSpPr txBox="1"/>
          <p:nvPr/>
        </p:nvSpPr>
        <p:spPr>
          <a:xfrm>
            <a:off x="5978740" y="3823282"/>
            <a:ext cx="4526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DUMMIES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C6CDC-D331-A748-9331-7286F122FBCF}"/>
              </a:ext>
            </a:extLst>
          </p:cNvPr>
          <p:cNvSpPr txBox="1"/>
          <p:nvPr/>
        </p:nvSpPr>
        <p:spPr>
          <a:xfrm>
            <a:off x="3291517" y="5152698"/>
            <a:ext cx="4526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MODEL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8875E7-8316-3A40-B52F-8BD4BBC094CA}"/>
              </a:ext>
            </a:extLst>
          </p:cNvPr>
          <p:cNvCxnSpPr/>
          <p:nvPr/>
        </p:nvCxnSpPr>
        <p:spPr>
          <a:xfrm>
            <a:off x="980020" y="3818072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9650BD9-82EB-CD4F-88C7-1131F32F4B8A}"/>
              </a:ext>
            </a:extLst>
          </p:cNvPr>
          <p:cNvCxnSpPr/>
          <p:nvPr/>
        </p:nvCxnSpPr>
        <p:spPr>
          <a:xfrm>
            <a:off x="4932260" y="3808621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5E7802D-988F-D449-AA55-55A05F5080AA}"/>
              </a:ext>
            </a:extLst>
          </p:cNvPr>
          <p:cNvCxnSpPr/>
          <p:nvPr/>
        </p:nvCxnSpPr>
        <p:spPr>
          <a:xfrm>
            <a:off x="980020" y="3818072"/>
            <a:ext cx="3952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F7A6DAD-5F05-894A-8174-D7C6CBBEF97B}"/>
              </a:ext>
            </a:extLst>
          </p:cNvPr>
          <p:cNvCxnSpPr/>
          <p:nvPr/>
        </p:nvCxnSpPr>
        <p:spPr>
          <a:xfrm>
            <a:off x="980020" y="4587513"/>
            <a:ext cx="3952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231028-51F4-5C43-BBCE-F611E9EA58E7}"/>
              </a:ext>
            </a:extLst>
          </p:cNvPr>
          <p:cNvCxnSpPr/>
          <p:nvPr/>
        </p:nvCxnSpPr>
        <p:spPr>
          <a:xfrm>
            <a:off x="6344500" y="3808621"/>
            <a:ext cx="3952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733B352-2BAF-1A44-B148-9DEE7710E698}"/>
              </a:ext>
            </a:extLst>
          </p:cNvPr>
          <p:cNvCxnSpPr/>
          <p:nvPr/>
        </p:nvCxnSpPr>
        <p:spPr>
          <a:xfrm>
            <a:off x="6344500" y="4569971"/>
            <a:ext cx="3952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CF0C5BD-499F-B449-8A2D-7B07C4C011DB}"/>
              </a:ext>
            </a:extLst>
          </p:cNvPr>
          <p:cNvCxnSpPr/>
          <p:nvPr/>
        </p:nvCxnSpPr>
        <p:spPr>
          <a:xfrm>
            <a:off x="6344500" y="3818072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52E0DD-D8E1-3D4A-B242-590A401BC58D}"/>
              </a:ext>
            </a:extLst>
          </p:cNvPr>
          <p:cNvCxnSpPr/>
          <p:nvPr/>
        </p:nvCxnSpPr>
        <p:spPr>
          <a:xfrm>
            <a:off x="10296740" y="3800530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C2B51E-8626-2446-9371-2C82DC5B9DF3}"/>
              </a:ext>
            </a:extLst>
          </p:cNvPr>
          <p:cNvCxnSpPr/>
          <p:nvPr/>
        </p:nvCxnSpPr>
        <p:spPr>
          <a:xfrm>
            <a:off x="4508177" y="5152698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E4BA6D6-B468-2F4E-A223-47E9803D9A68}"/>
              </a:ext>
            </a:extLst>
          </p:cNvPr>
          <p:cNvCxnSpPr/>
          <p:nvPr/>
        </p:nvCxnSpPr>
        <p:spPr>
          <a:xfrm>
            <a:off x="6601137" y="5152698"/>
            <a:ext cx="0" cy="7694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895072C-8B68-3145-B2FD-048F798EE783}"/>
              </a:ext>
            </a:extLst>
          </p:cNvPr>
          <p:cNvCxnSpPr>
            <a:cxnSpLocks/>
          </p:cNvCxnSpPr>
          <p:nvPr/>
        </p:nvCxnSpPr>
        <p:spPr>
          <a:xfrm>
            <a:off x="4508177" y="5164927"/>
            <a:ext cx="209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7357B39-8E32-DC49-95C3-C8D2207663D7}"/>
              </a:ext>
            </a:extLst>
          </p:cNvPr>
          <p:cNvCxnSpPr>
            <a:cxnSpLocks/>
          </p:cNvCxnSpPr>
          <p:nvPr/>
        </p:nvCxnSpPr>
        <p:spPr>
          <a:xfrm>
            <a:off x="4508177" y="5922139"/>
            <a:ext cx="20929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Bent-Up Arrow 32">
            <a:extLst>
              <a:ext uri="{FF2B5EF4-FFF2-40B4-BE49-F238E27FC236}">
                <a16:creationId xmlns:a16="http://schemas.microsoft.com/office/drawing/2014/main" id="{EA73789E-8A58-C447-A2F5-C6CA9EDE3EE6}"/>
              </a:ext>
            </a:extLst>
          </p:cNvPr>
          <p:cNvSpPr/>
          <p:nvPr/>
        </p:nvSpPr>
        <p:spPr>
          <a:xfrm rot="5400000">
            <a:off x="2833895" y="4899431"/>
            <a:ext cx="915045" cy="915044"/>
          </a:xfrm>
          <a:prstGeom prst="bentUp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Bent-Up Arrow 35">
            <a:extLst>
              <a:ext uri="{FF2B5EF4-FFF2-40B4-BE49-F238E27FC236}">
                <a16:creationId xmlns:a16="http://schemas.microsoft.com/office/drawing/2014/main" id="{D5759528-6F88-9F49-B29E-B104F3BF43E9}"/>
              </a:ext>
            </a:extLst>
          </p:cNvPr>
          <p:cNvSpPr/>
          <p:nvPr/>
        </p:nvSpPr>
        <p:spPr>
          <a:xfrm rot="16200000" flipH="1">
            <a:off x="7360276" y="4807754"/>
            <a:ext cx="915045" cy="915044"/>
          </a:xfrm>
          <a:prstGeom prst="bentUp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Notched Right Arrow 39">
            <a:extLst>
              <a:ext uri="{FF2B5EF4-FFF2-40B4-BE49-F238E27FC236}">
                <a16:creationId xmlns:a16="http://schemas.microsoft.com/office/drawing/2014/main" id="{59A0A89D-8705-2741-AC9D-7DFD82511B14}"/>
              </a:ext>
            </a:extLst>
          </p:cNvPr>
          <p:cNvSpPr/>
          <p:nvPr/>
        </p:nvSpPr>
        <p:spPr>
          <a:xfrm rot="5400000">
            <a:off x="7689546" y="3020266"/>
            <a:ext cx="922628" cy="407144"/>
          </a:xfrm>
          <a:prstGeom prst="notched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2" name="Notched Right Arrow 41">
            <a:extLst>
              <a:ext uri="{FF2B5EF4-FFF2-40B4-BE49-F238E27FC236}">
                <a16:creationId xmlns:a16="http://schemas.microsoft.com/office/drawing/2014/main" id="{4B129219-E60F-4E4A-807F-1D6B7F5A6A54}"/>
              </a:ext>
            </a:extLst>
          </p:cNvPr>
          <p:cNvSpPr/>
          <p:nvPr/>
        </p:nvSpPr>
        <p:spPr>
          <a:xfrm rot="5400000">
            <a:off x="2540594" y="3020266"/>
            <a:ext cx="922628" cy="407144"/>
          </a:xfrm>
          <a:prstGeom prst="notched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532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A62E6-B2AD-BD49-B8CC-F199C239C5CA}"/>
              </a:ext>
            </a:extLst>
          </p:cNvPr>
          <p:cNvSpPr txBox="1">
            <a:spLocks/>
          </p:cNvSpPr>
          <p:nvPr/>
        </p:nvSpPr>
        <p:spPr>
          <a:xfrm>
            <a:off x="838200" y="1690687"/>
            <a:ext cx="10515600" cy="48021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/>
              <a:t>R</a:t>
            </a:r>
            <a:r>
              <a:rPr lang="en-US" sz="5400" b="1" baseline="30000" dirty="0"/>
              <a:t>2 </a:t>
            </a:r>
            <a:r>
              <a:rPr lang="en-US" sz="5400" b="1" dirty="0"/>
              <a:t>train = 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0.939</a:t>
            </a:r>
          </a:p>
          <a:p>
            <a:pPr algn="ctr"/>
            <a:r>
              <a:rPr lang="en-US" sz="5400" b="1" dirty="0"/>
              <a:t>R</a:t>
            </a:r>
            <a:r>
              <a:rPr lang="en-US" sz="5400" b="1" baseline="30000" dirty="0"/>
              <a:t>2 </a:t>
            </a:r>
            <a:r>
              <a:rPr lang="en-US" sz="5400" b="1" dirty="0"/>
              <a:t>test = 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0.913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91% of variability in the data are explained by our model,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 relative to a model with no predictors</a:t>
            </a:r>
            <a:endParaRPr lang="en-US" sz="2000" b="1" baseline="30000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endParaRPr lang="en-US" sz="20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sz="5400" b="1" dirty="0"/>
              <a:t>RMSE train = 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19,508</a:t>
            </a:r>
          </a:p>
          <a:p>
            <a:pPr algn="ctr"/>
            <a:r>
              <a:rPr lang="en-US" sz="5400" b="1" dirty="0"/>
              <a:t>RMSE test = 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22,728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The Root Mean Squared Error is $22,728 (std of residuals)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RMSE is a measure of how far from the regression line data points are,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how concentrated the data is around the line of best fit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1FC7F09-7031-A542-B2D5-E3227F13209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Conclusion</a:t>
            </a:r>
          </a:p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– Predictive Linear Regression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662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7AAB788-0EC0-4942-B108-1E529938CFBD}"/>
              </a:ext>
            </a:extLst>
          </p:cNvPr>
          <p:cNvSpPr txBox="1">
            <a:spLocks/>
          </p:cNvSpPr>
          <p:nvPr/>
        </p:nvSpPr>
        <p:spPr>
          <a:xfrm>
            <a:off x="838200" y="1985962"/>
            <a:ext cx="10515600" cy="42929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/>
              <a:t>Predicted</a:t>
            </a:r>
          </a:p>
          <a:p>
            <a:pPr algn="ctr"/>
            <a:r>
              <a:rPr lang="en-US" sz="8000" b="1" dirty="0"/>
              <a:t>Sale Price </a:t>
            </a:r>
          </a:p>
          <a:p>
            <a:pPr algn="ctr"/>
            <a:r>
              <a:rPr lang="en-US" sz="6000" b="1" dirty="0"/>
              <a:t>$170,224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1907718-891A-754F-8B50-729CBA8D41E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122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BC8BC-5BD8-7C4E-A1AC-E3360D553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Recommendations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B884BC2-939E-7D4F-BAE9-BA18C136F2F5}"/>
              </a:ext>
            </a:extLst>
          </p:cNvPr>
          <p:cNvSpPr txBox="1">
            <a:spLocks/>
          </p:cNvSpPr>
          <p:nvPr/>
        </p:nvSpPr>
        <p:spPr>
          <a:xfrm>
            <a:off x="838200" y="1690689"/>
            <a:ext cx="10515600" cy="44256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Consider upgrading the following features with highest effect on sale price: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/>
              <a:t>Exterior: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Asphalt Shingles / Cinder Block / Brick Common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/>
              <a:t>Roof Material: 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Membrane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/>
              <a:t>Heating: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Hot water or steam heat</a:t>
            </a:r>
          </a:p>
        </p:txBody>
      </p:sp>
    </p:spTree>
    <p:extLst>
      <p:ext uri="{BB962C8B-B14F-4D97-AF65-F5344CB8AC3E}">
        <p14:creationId xmlns:p14="http://schemas.microsoft.com/office/powerpoint/2010/main" val="245796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3431C-87AA-A347-9916-89C3E3B7E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5683C-175D-CD4A-BEAA-7793B9C42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 friends, who are also data scientists, want to sell their house in Ames, Iowa.</a:t>
            </a:r>
          </a:p>
          <a:p>
            <a:pPr marL="0" indent="0">
              <a:buNone/>
            </a:pP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3200" dirty="0"/>
              <a:t>Given: </a:t>
            </a:r>
          </a:p>
          <a:p>
            <a:pPr lvl="1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Ames Housing Dataset of home sales in 2006-2010 years</a:t>
            </a:r>
          </a:p>
          <a:p>
            <a:r>
              <a:rPr lang="en-US" sz="3200" dirty="0"/>
              <a:t>Asked:</a:t>
            </a:r>
          </a:p>
          <a:p>
            <a:pPr lvl="1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is the predicted home sale price?</a:t>
            </a:r>
          </a:p>
          <a:p>
            <a:pPr lvl="1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did you come up with the number? </a:t>
            </a:r>
          </a:p>
        </p:txBody>
      </p:sp>
    </p:spTree>
    <p:extLst>
      <p:ext uri="{BB962C8B-B14F-4D97-AF65-F5344CB8AC3E}">
        <p14:creationId xmlns:p14="http://schemas.microsoft.com/office/powerpoint/2010/main" val="1343088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7A581-73D4-914A-8733-B221D68A0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House Details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252D4-6FDD-3340-B539-C8F4BF1745EE}"/>
              </a:ext>
            </a:extLst>
          </p:cNvPr>
          <p:cNvSpPr txBox="1"/>
          <p:nvPr/>
        </p:nvSpPr>
        <p:spPr>
          <a:xfrm>
            <a:off x="6319520" y="1406139"/>
            <a:ext cx="45669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Story House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Sawyer neighborhood 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built in 1977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1967 square feet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baths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 bedrooms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attached 2 car garage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E3FA4A-E0B3-014F-A9E2-DD3B9E3E50B3}"/>
              </a:ext>
            </a:extLst>
          </p:cNvPr>
          <p:cNvSpPr txBox="1"/>
          <p:nvPr/>
        </p:nvSpPr>
        <p:spPr>
          <a:xfrm>
            <a:off x="6319520" y="4982056"/>
            <a:ext cx="4693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 pool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 remodeling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 fireplace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F485EC-F02C-264A-B6AB-6AAEEADDC343}"/>
              </a:ext>
            </a:extLst>
          </p:cNvPr>
          <p:cNvCxnSpPr>
            <a:cxnSpLocks/>
          </p:cNvCxnSpPr>
          <p:nvPr/>
        </p:nvCxnSpPr>
        <p:spPr>
          <a:xfrm flipV="1">
            <a:off x="4856480" y="2045756"/>
            <a:ext cx="1168400" cy="914654"/>
          </a:xfrm>
          <a:prstGeom prst="straightConnector1">
            <a:avLst/>
          </a:prstGeom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92F9892-3AC1-9443-840F-4E0781673486}"/>
              </a:ext>
            </a:extLst>
          </p:cNvPr>
          <p:cNvCxnSpPr>
            <a:cxnSpLocks/>
          </p:cNvCxnSpPr>
          <p:nvPr/>
        </p:nvCxnSpPr>
        <p:spPr>
          <a:xfrm>
            <a:off x="4856480" y="4111348"/>
            <a:ext cx="1016001" cy="1136173"/>
          </a:xfrm>
          <a:prstGeom prst="straightConnector1">
            <a:avLst/>
          </a:prstGeom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F463640-F6B7-BC46-9D16-FE195345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847513"/>
            <a:ext cx="4505960" cy="450596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3CC08D8-C1D5-F249-B855-EDE83C57B3E3}"/>
              </a:ext>
            </a:extLst>
          </p:cNvPr>
          <p:cNvSpPr/>
          <p:nvPr/>
        </p:nvSpPr>
        <p:spPr>
          <a:xfrm>
            <a:off x="431800" y="6290106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http://www.iconarchive.com/show/noto-emoji-travel-places-icons-by-google/42486-house-icon.html</a:t>
            </a:r>
          </a:p>
        </p:txBody>
      </p:sp>
    </p:spTree>
    <p:extLst>
      <p:ext uri="{BB962C8B-B14F-4D97-AF65-F5344CB8AC3E}">
        <p14:creationId xmlns:p14="http://schemas.microsoft.com/office/powerpoint/2010/main" val="421064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5A714-8303-5540-A7DE-37E98B6826A1}"/>
              </a:ext>
            </a:extLst>
          </p:cNvPr>
          <p:cNvSpPr txBox="1">
            <a:spLocks/>
          </p:cNvSpPr>
          <p:nvPr/>
        </p:nvSpPr>
        <p:spPr>
          <a:xfrm>
            <a:off x="838200" y="1985962"/>
            <a:ext cx="10515600" cy="42929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features affect the </a:t>
            </a:r>
          </a:p>
          <a:p>
            <a:pPr algn="ctr"/>
            <a:r>
              <a:rPr lang="en-US" sz="8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Sale Price </a:t>
            </a:r>
          </a:p>
          <a:p>
            <a:pPr algn="ctr"/>
            <a:r>
              <a:rPr lang="en-US" sz="6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most?</a:t>
            </a:r>
          </a:p>
        </p:txBody>
      </p:sp>
    </p:spTree>
    <p:extLst>
      <p:ext uri="{BB962C8B-B14F-4D97-AF65-F5344CB8AC3E}">
        <p14:creationId xmlns:p14="http://schemas.microsoft.com/office/powerpoint/2010/main" val="25621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4297372-A4E4-584D-A4FE-783FC0687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820" y="698500"/>
            <a:ext cx="6362700" cy="591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2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C1EFBDC-5925-1143-8351-9DE792D1F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39" y="1160780"/>
            <a:ext cx="9469819" cy="453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70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E53792-1CFC-3846-AF44-EA69FB195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129" y="1356360"/>
            <a:ext cx="9495187" cy="461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9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986A62-84F7-8F47-BEBB-4B19704B1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079500"/>
            <a:ext cx="7900194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21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BE6CA1D-A4C2-AB43-A825-5459723ED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850" y="388720"/>
            <a:ext cx="4367469" cy="617766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0E36299-E909-AB4B-96A3-C958645C5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62" y="1063777"/>
            <a:ext cx="5331148" cy="4827554"/>
          </a:xfrm>
          <a:prstGeom prst="rect">
            <a:avLst/>
          </a:prstGeom>
        </p:spPr>
      </p:pic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2E57AD37-A042-DF4C-A88E-1E0E52701DDC}"/>
              </a:ext>
            </a:extLst>
          </p:cNvPr>
          <p:cNvCxnSpPr>
            <a:cxnSpLocks/>
          </p:cNvCxnSpPr>
          <p:nvPr/>
        </p:nvCxnSpPr>
        <p:spPr>
          <a:xfrm>
            <a:off x="4145280" y="1625600"/>
            <a:ext cx="2922079" cy="1056640"/>
          </a:xfrm>
          <a:prstGeom prst="bentConnector3">
            <a:avLst>
              <a:gd name="adj1" fmla="val 26357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D3526E0B-D0DE-834C-98AB-73A97CD3B44B}"/>
              </a:ext>
            </a:extLst>
          </p:cNvPr>
          <p:cNvCxnSpPr>
            <a:cxnSpLocks/>
          </p:cNvCxnSpPr>
          <p:nvPr/>
        </p:nvCxnSpPr>
        <p:spPr>
          <a:xfrm>
            <a:off x="4137279" y="2270760"/>
            <a:ext cx="2930080" cy="838200"/>
          </a:xfrm>
          <a:prstGeom prst="bentConnector3">
            <a:avLst>
              <a:gd name="adj1" fmla="val 16712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C77FF823-2CAE-5440-83DC-B77066AC46BD}"/>
              </a:ext>
            </a:extLst>
          </p:cNvPr>
          <p:cNvCxnSpPr>
            <a:cxnSpLocks/>
          </p:cNvCxnSpPr>
          <p:nvPr/>
        </p:nvCxnSpPr>
        <p:spPr>
          <a:xfrm>
            <a:off x="4137279" y="3256280"/>
            <a:ext cx="2934081" cy="411481"/>
          </a:xfrm>
          <a:prstGeom prst="bentConnector3">
            <a:avLst>
              <a:gd name="adj1" fmla="val 16065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A2F8EEDF-867B-2D46-A703-E5E2E758E2DF}"/>
              </a:ext>
            </a:extLst>
          </p:cNvPr>
          <p:cNvCxnSpPr>
            <a:cxnSpLocks/>
          </p:cNvCxnSpPr>
          <p:nvPr/>
        </p:nvCxnSpPr>
        <p:spPr>
          <a:xfrm>
            <a:off x="4137279" y="3621306"/>
            <a:ext cx="2934081" cy="579120"/>
          </a:xfrm>
          <a:prstGeom prst="bentConnector3">
            <a:avLst>
              <a:gd name="adj1" fmla="val 9832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A8CAD9BC-42BD-3D49-BCFE-507F75EBE856}"/>
              </a:ext>
            </a:extLst>
          </p:cNvPr>
          <p:cNvCxnSpPr>
            <a:cxnSpLocks/>
          </p:cNvCxnSpPr>
          <p:nvPr/>
        </p:nvCxnSpPr>
        <p:spPr>
          <a:xfrm>
            <a:off x="4145280" y="4648683"/>
            <a:ext cx="2926080" cy="1270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9615A7F1-C9D4-BF4E-B7C6-7D952D6C3137}"/>
              </a:ext>
            </a:extLst>
          </p:cNvPr>
          <p:cNvCxnSpPr>
            <a:cxnSpLocks/>
          </p:cNvCxnSpPr>
          <p:nvPr/>
        </p:nvCxnSpPr>
        <p:spPr>
          <a:xfrm flipV="1">
            <a:off x="4137279" y="5072280"/>
            <a:ext cx="2934081" cy="204524"/>
          </a:xfrm>
          <a:prstGeom prst="bentConnector3">
            <a:avLst>
              <a:gd name="adj1" fmla="val 9832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508AE0F1-D9DE-4D4E-A759-362B6FA0B67F}"/>
              </a:ext>
            </a:extLst>
          </p:cNvPr>
          <p:cNvCxnSpPr>
            <a:cxnSpLocks/>
          </p:cNvCxnSpPr>
          <p:nvPr/>
        </p:nvCxnSpPr>
        <p:spPr>
          <a:xfrm flipV="1">
            <a:off x="4133278" y="5625591"/>
            <a:ext cx="2934081" cy="382002"/>
          </a:xfrm>
          <a:prstGeom prst="bentConnector3">
            <a:avLst>
              <a:gd name="adj1" fmla="val 10525"/>
            </a:avLst>
          </a:prstGeom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648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4042</TotalTime>
  <Words>254</Words>
  <Application>Microsoft Macintosh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Ames Iowa</vt:lpstr>
      <vt:lpstr>Statement</vt:lpstr>
      <vt:lpstr>House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60</cp:revision>
  <dcterms:created xsi:type="dcterms:W3CDTF">2020-01-12T13:51:37Z</dcterms:created>
  <dcterms:modified xsi:type="dcterms:W3CDTF">2020-01-17T13:59:39Z</dcterms:modified>
</cp:coreProperties>
</file>

<file path=docProps/thumbnail.jpeg>
</file>